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6" r:id="rId9"/>
    <p:sldId id="264" r:id="rId10"/>
    <p:sldId id="272" r:id="rId11"/>
    <p:sldId id="265" r:id="rId12"/>
    <p:sldId id="271" r:id="rId13"/>
    <p:sldId id="273" r:id="rId14"/>
    <p:sldId id="274" r:id="rId15"/>
    <p:sldId id="277" r:id="rId16"/>
    <p:sldId id="275" r:id="rId17"/>
    <p:sldId id="268" r:id="rId18"/>
    <p:sldId id="270" r:id="rId19"/>
    <p:sldId id="278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79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AF2CC14-5FC6-42B2-837D-C1189A2E495F}" type="datetimeFigureOut">
              <a:rPr lang="pt-BR" smtClean="0"/>
              <a:t>14/06/2025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93D14F8-D5D9-4B07-BC9A-BD5DD9BD0394}" type="slidenum">
              <a:rPr lang="pt-BR" smtClean="0"/>
              <a:t>‹nº›</a:t>
            </a:fld>
            <a:endParaRPr lang="pt-BR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24286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CC14-5FC6-42B2-837D-C1189A2E495F}" type="datetimeFigureOut">
              <a:rPr lang="pt-BR" smtClean="0"/>
              <a:t>14/06/2025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D14F8-D5D9-4B07-BC9A-BD5DD9BD03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1007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CC14-5FC6-42B2-837D-C1189A2E495F}" type="datetimeFigureOut">
              <a:rPr lang="pt-BR" smtClean="0"/>
              <a:t>14/06/2025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D14F8-D5D9-4B07-BC9A-BD5DD9BD03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8537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CC14-5FC6-42B2-837D-C1189A2E495F}" type="datetimeFigureOut">
              <a:rPr lang="pt-BR" smtClean="0"/>
              <a:t>14/06/2025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D14F8-D5D9-4B07-BC9A-BD5DD9BD03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9031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AF2CC14-5FC6-42B2-837D-C1189A2E495F}" type="datetimeFigureOut">
              <a:rPr lang="pt-BR" smtClean="0"/>
              <a:t>14/06/2025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93D14F8-D5D9-4B07-BC9A-BD5DD9BD0394}" type="slidenum">
              <a:rPr lang="pt-BR" smtClean="0"/>
              <a:t>‹nº›</a:t>
            </a:fld>
            <a:endParaRPr lang="pt-BR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1692316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CC14-5FC6-42B2-837D-C1189A2E495F}" type="datetimeFigureOut">
              <a:rPr lang="pt-BR" smtClean="0"/>
              <a:t>14/06/2025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D14F8-D5D9-4B07-BC9A-BD5DD9BD03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446821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CC14-5FC6-42B2-837D-C1189A2E495F}" type="datetimeFigureOut">
              <a:rPr lang="pt-BR" smtClean="0"/>
              <a:t>14/06/2025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D14F8-D5D9-4B07-BC9A-BD5DD9BD03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129752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CC14-5FC6-42B2-837D-C1189A2E495F}" type="datetimeFigureOut">
              <a:rPr lang="pt-BR" smtClean="0"/>
              <a:t>14/06/2025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D14F8-D5D9-4B07-BC9A-BD5DD9BD03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7476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CC14-5FC6-42B2-837D-C1189A2E495F}" type="datetimeFigureOut">
              <a:rPr lang="pt-BR" smtClean="0"/>
              <a:t>14/06/2025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D14F8-D5D9-4B07-BC9A-BD5DD9BD03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9942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DAF2CC14-5FC6-42B2-837D-C1189A2E495F}" type="datetimeFigureOut">
              <a:rPr lang="pt-BR" smtClean="0"/>
              <a:t>14/06/2025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893D14F8-D5D9-4B07-BC9A-BD5DD9BD0394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930775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DAF2CC14-5FC6-42B2-837D-C1189A2E495F}" type="datetimeFigureOut">
              <a:rPr lang="pt-BR" smtClean="0"/>
              <a:t>14/06/2025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893D14F8-D5D9-4B07-BC9A-BD5DD9BD0394}" type="slidenum">
              <a:rPr lang="pt-BR" smtClean="0"/>
              <a:t>‹nº›</a:t>
            </a:fld>
            <a:endParaRPr lang="pt-BR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06941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AF2CC14-5FC6-42B2-837D-C1189A2E495F}" type="datetimeFigureOut">
              <a:rPr lang="pt-BR" smtClean="0"/>
              <a:t>14/06/2025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93D14F8-D5D9-4B07-BC9A-BD5DD9BD0394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47725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pos="594">
          <p15:clr>
            <a:srgbClr val="F26B43"/>
          </p15:clr>
        </p15:guide>
        <p15:guide id="4" pos="5400">
          <p15:clr>
            <a:srgbClr val="F26B43"/>
          </p15:clr>
        </p15:guide>
        <p15:guide id="5" orient="horz" pos="4008">
          <p15:clr>
            <a:srgbClr val="F26B43"/>
          </p15:clr>
        </p15:guide>
        <p15:guide id="6" orient="horz" pos="1440">
          <p15:clr>
            <a:srgbClr val="F26B43"/>
          </p15:clr>
        </p15:guide>
        <p15:guide id="7" orient="horz" pos="3720">
          <p15:clr>
            <a:srgbClr val="F26B43"/>
          </p15:clr>
        </p15:guide>
        <p15:guide id="8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8643"/>
            <a:ext cx="9144000" cy="514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09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97735" y="321972"/>
            <a:ext cx="7340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 smtClean="0">
                <a:latin typeface="Broadway" panose="04040905080B02020502" pitchFamily="82" charset="0"/>
              </a:rPr>
              <a:t>DE QUAIS FRONTEIRAS ESTAMOS FALANDO?</a:t>
            </a:r>
            <a:endParaRPr lang="pt-BR" sz="2400" b="1" dirty="0">
              <a:latin typeface="Broadway" panose="04040905080B02020502" pitchFamily="82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75391" y="914401"/>
            <a:ext cx="7984902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pt-BR" sz="2200" b="1" dirty="0" smtClean="0">
                <a:latin typeface="Broadway" panose="04040905080B02020502" pitchFamily="82" charset="0"/>
              </a:rPr>
              <a:t>GEOGRÁFICAS </a:t>
            </a:r>
          </a:p>
          <a:p>
            <a:pPr marL="457200" indent="-457200">
              <a:buAutoNum type="arabicPeriod"/>
            </a:pPr>
            <a:r>
              <a:rPr lang="pt-BR" sz="2200" b="1" dirty="0" smtClean="0">
                <a:latin typeface="Broadway" panose="04040905080B02020502" pitchFamily="82" charset="0"/>
              </a:rPr>
              <a:t>POLÍTICAS</a:t>
            </a:r>
          </a:p>
          <a:p>
            <a:endParaRPr lang="pt-BR" sz="2200" b="1" dirty="0" smtClean="0"/>
          </a:p>
          <a:p>
            <a:r>
              <a:rPr lang="pt-BR" sz="2200" b="1" u="sng" dirty="0" smtClean="0">
                <a:latin typeface="Broadway" panose="04040905080B02020502" pitchFamily="82" charset="0"/>
              </a:rPr>
              <a:t>REGIAO NORTE</a:t>
            </a:r>
            <a:r>
              <a:rPr lang="pt-BR" sz="2200" b="1" dirty="0" smtClean="0"/>
              <a:t>: </a:t>
            </a:r>
            <a:r>
              <a:rPr lang="pt-BR" sz="2200" b="1" dirty="0" smtClean="0">
                <a:latin typeface="Broadway" panose="04040905080B02020502" pitchFamily="82" charset="0"/>
              </a:rPr>
              <a:t>SIMILARIDADES/SINGULARIDADES</a:t>
            </a:r>
            <a:endParaRPr lang="pt-BR" sz="2200" dirty="0" smtClean="0">
              <a:latin typeface="Broadway" panose="04040905080B02020502" pitchFamily="8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sz="2200" b="1" dirty="0" smtClean="0"/>
              <a:t>TERRAS INDÍGENAS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200" b="1" dirty="0" smtClean="0"/>
              <a:t>ÁREAS DE </a:t>
            </a:r>
            <a:r>
              <a:rPr lang="pt-BR" sz="2200" b="1" dirty="0" smtClean="0"/>
              <a:t>PRESERVAÇÃO AMBIENTAL</a:t>
            </a:r>
            <a:endParaRPr lang="pt-BR" sz="2200" b="1" dirty="0" smtClean="0"/>
          </a:p>
          <a:p>
            <a:pPr marL="457200" indent="-457200">
              <a:buFont typeface="+mj-lt"/>
              <a:buAutoNum type="arabicPeriod"/>
            </a:pPr>
            <a:r>
              <a:rPr lang="pt-BR" sz="2200" b="1" dirty="0" smtClean="0"/>
              <a:t>ÁREAS DE EXPLORAÇÃO DE MINÉRIOS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200" b="1" dirty="0" smtClean="0"/>
              <a:t>GRANDES DISTÂNCIAS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200" b="1" dirty="0" smtClean="0"/>
              <a:t>VAZIOS DEMOGRÁFICOS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200" b="1" dirty="0" smtClean="0"/>
              <a:t>ÁREAS REMOTAS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200" b="1" dirty="0" smtClean="0"/>
              <a:t>DIFICULDADE DE ACESSO (TRANSPORTE) 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200" b="1" dirty="0" smtClean="0"/>
              <a:t>DIFICULDADE DE COMUNICAÇÃO (INTERNET )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200" b="1" dirty="0" smtClean="0"/>
              <a:t>PROCESSO </a:t>
            </a:r>
            <a:r>
              <a:rPr lang="pt-BR" sz="2200" b="1" dirty="0" smtClean="0"/>
              <a:t>MIGRATÓRIO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200" b="1" dirty="0" smtClean="0"/>
              <a:t>ROTA DE TRÁFICO DE DROGAS</a:t>
            </a:r>
            <a:endParaRPr lang="pt-BR" sz="2200" b="1" dirty="0" smtClean="0"/>
          </a:p>
          <a:p>
            <a:pPr marL="457200" indent="-457200">
              <a:buFont typeface="+mj-lt"/>
              <a:buAutoNum type="arabicPeriod"/>
            </a:pPr>
            <a:r>
              <a:rPr lang="pt-BR" sz="2200" b="1" dirty="0" smtClean="0"/>
              <a:t>INTERAÇÕES ECONÔMICAS, CULTURAIS E SANITÁRIAS (ENDEMIAS/PERFIS EPIDEMIOLÓGICOS DIFERENTES)</a:t>
            </a:r>
          </a:p>
        </p:txBody>
      </p:sp>
    </p:spTree>
    <p:extLst>
      <p:ext uri="{BB962C8B-B14F-4D97-AF65-F5344CB8AC3E}">
        <p14:creationId xmlns:p14="http://schemas.microsoft.com/office/powerpoint/2010/main" val="384466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46975" y="193183"/>
            <a:ext cx="806217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u="sng" dirty="0" smtClean="0">
                <a:solidFill>
                  <a:srgbClr val="3B7945"/>
                </a:solidFill>
                <a:latin typeface="Broadway" panose="04040905080B02020502" pitchFamily="82" charset="0"/>
                <a:cs typeface="Calibri" panose="020F0502020204030204" pitchFamily="34" charset="0"/>
              </a:rPr>
              <a:t>PERFIL</a:t>
            </a:r>
            <a:r>
              <a:rPr lang="pt-BR" sz="2600" b="1" dirty="0" smtClean="0">
                <a:solidFill>
                  <a:srgbClr val="3B7945"/>
                </a:solidFill>
                <a:latin typeface="Broadway" panose="04040905080B02020502" pitchFamily="82" charset="0"/>
                <a:cs typeface="Calibri" panose="020F0502020204030204" pitchFamily="34" charset="0"/>
              </a:rPr>
              <a:t> DE HABILIDADES E COMPETÊNCIAS DO MÉDICO DE FRONTEIRA </a:t>
            </a:r>
            <a:endParaRPr lang="pt-BR" sz="2600" dirty="0"/>
          </a:p>
        </p:txBody>
      </p:sp>
      <p:sp>
        <p:nvSpPr>
          <p:cNvPr id="3" name="Retângulo 2"/>
          <p:cNvSpPr/>
          <p:nvPr/>
        </p:nvSpPr>
        <p:spPr>
          <a:xfrm>
            <a:off x="746975" y="1290497"/>
            <a:ext cx="806217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latin typeface="Broadway" panose="04040905080B02020502" pitchFamily="82" charset="0"/>
              </a:rPr>
              <a:t>DCN 2014</a:t>
            </a:r>
            <a:r>
              <a:rPr lang="pt-BR" sz="2400" dirty="0" smtClean="0">
                <a:latin typeface="Broadway" panose="04040905080B02020502" pitchFamily="82" charset="0"/>
              </a:rPr>
              <a:t>:</a:t>
            </a:r>
          </a:p>
          <a:p>
            <a:r>
              <a:rPr lang="pt-BR" sz="2400" dirty="0" smtClean="0"/>
              <a:t>Art. 3º O graduado em Medicina terá </a:t>
            </a:r>
            <a:r>
              <a:rPr lang="pt-BR" sz="2400" b="1" u="sng" dirty="0" smtClean="0"/>
              <a:t>formação geral, humanista, crítica, reflexiva e ética</a:t>
            </a:r>
            <a:r>
              <a:rPr lang="pt-BR" sz="2400" dirty="0" smtClean="0"/>
              <a:t>, com capacidade para atuar nos </a:t>
            </a:r>
            <a:r>
              <a:rPr lang="pt-BR" sz="2400" b="1" u="sng" dirty="0" smtClean="0"/>
              <a:t>diferentes níveis de atenção à saúde</a:t>
            </a:r>
            <a:r>
              <a:rPr lang="pt-BR" sz="2400" dirty="0" smtClean="0"/>
              <a:t>, com ações de </a:t>
            </a:r>
            <a:r>
              <a:rPr lang="pt-BR" sz="2400" b="1" dirty="0" smtClean="0"/>
              <a:t>promoção, prevenção, recuperação e reabilitação da saúde</a:t>
            </a:r>
            <a:r>
              <a:rPr lang="pt-BR" sz="2400" dirty="0" smtClean="0"/>
              <a:t>, nos âmbitos </a:t>
            </a:r>
            <a:r>
              <a:rPr lang="pt-BR" sz="2400" b="1" dirty="0" smtClean="0"/>
              <a:t>individual e coletivo</a:t>
            </a:r>
            <a:r>
              <a:rPr lang="pt-BR" sz="2400" dirty="0" smtClean="0"/>
              <a:t>, com </a:t>
            </a:r>
            <a:r>
              <a:rPr lang="pt-BR" sz="2400" b="1" dirty="0" smtClean="0"/>
              <a:t>responsabilidade social </a:t>
            </a:r>
            <a:r>
              <a:rPr lang="pt-BR" sz="2400" dirty="0" smtClean="0"/>
              <a:t>e </a:t>
            </a:r>
            <a:r>
              <a:rPr lang="pt-BR" sz="2400" b="1" dirty="0" smtClean="0"/>
              <a:t>compromisso com a defesa da cidadania</a:t>
            </a:r>
            <a:r>
              <a:rPr lang="pt-BR" sz="2400" dirty="0" smtClean="0"/>
              <a:t>, da </a:t>
            </a:r>
            <a:r>
              <a:rPr lang="pt-BR" sz="2400" b="1" dirty="0" smtClean="0"/>
              <a:t>dignidade humana</a:t>
            </a:r>
            <a:r>
              <a:rPr lang="pt-BR" sz="2400" dirty="0" smtClean="0"/>
              <a:t>, da </a:t>
            </a:r>
            <a:r>
              <a:rPr lang="pt-BR" sz="2400" b="1" dirty="0" smtClean="0"/>
              <a:t>saúde integral </a:t>
            </a:r>
            <a:r>
              <a:rPr lang="pt-BR" sz="2400" dirty="0" smtClean="0"/>
              <a:t>do ser humano e tendo como </a:t>
            </a:r>
            <a:r>
              <a:rPr lang="pt-BR" sz="2400" b="1" dirty="0" smtClean="0"/>
              <a:t>transversalidade</a:t>
            </a:r>
            <a:r>
              <a:rPr lang="pt-BR" sz="2400" dirty="0" smtClean="0"/>
              <a:t> em sua prática, sempre, </a:t>
            </a:r>
            <a:r>
              <a:rPr lang="pt-BR" sz="2400" b="1" u="sng" dirty="0" smtClean="0"/>
              <a:t>a determinação social do processo de saúde e doença</a:t>
            </a:r>
            <a:r>
              <a:rPr lang="pt-BR" sz="2400" dirty="0" smtClean="0"/>
              <a:t>. </a:t>
            </a:r>
          </a:p>
          <a:p>
            <a:r>
              <a:rPr lang="pt-BR" sz="2400" u="sng" dirty="0" smtClean="0">
                <a:latin typeface="Broadway" panose="04040905080B02020502" pitchFamily="82" charset="0"/>
              </a:rPr>
              <a:t>FORMAÇÃO/CAPACITAÇÃO:</a:t>
            </a:r>
          </a:p>
          <a:p>
            <a:pPr marL="457200" indent="-457200">
              <a:buAutoNum type="arabicPeriod"/>
            </a:pPr>
            <a:r>
              <a:rPr lang="pt-BR" sz="2400" b="1" dirty="0" smtClean="0"/>
              <a:t>Médico Generalista</a:t>
            </a:r>
          </a:p>
          <a:p>
            <a:pPr marL="457200" indent="-457200">
              <a:buAutoNum type="arabicPeriod"/>
            </a:pPr>
            <a:r>
              <a:rPr lang="pt-BR" sz="2400" b="1" dirty="0" smtClean="0"/>
              <a:t>Especialista em Medicina de Família e Comunidade</a:t>
            </a:r>
          </a:p>
        </p:txBody>
      </p:sp>
    </p:spTree>
    <p:extLst>
      <p:ext uri="{BB962C8B-B14F-4D97-AF65-F5344CB8AC3E}">
        <p14:creationId xmlns:p14="http://schemas.microsoft.com/office/powerpoint/2010/main" val="359957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82579" y="167425"/>
            <a:ext cx="81780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3B7945"/>
                </a:solidFill>
                <a:latin typeface="Broadway" panose="04040905080B02020502" pitchFamily="82" charset="0"/>
                <a:cs typeface="Calibri" panose="020F0502020204030204" pitchFamily="34" charset="0"/>
              </a:rPr>
              <a:t>QUAIS </a:t>
            </a:r>
            <a:r>
              <a:rPr lang="pt-BR" sz="2400" b="1" u="sng" dirty="0">
                <a:solidFill>
                  <a:srgbClr val="3B7945"/>
                </a:solidFill>
                <a:latin typeface="Broadway" panose="04040905080B02020502" pitchFamily="82" charset="0"/>
                <a:cs typeface="Calibri" panose="020F0502020204030204" pitchFamily="34" charset="0"/>
              </a:rPr>
              <a:t>EQUIPAMENTOS MÍNIMOS </a:t>
            </a:r>
            <a:r>
              <a:rPr lang="pt-BR" sz="2400" b="1" dirty="0">
                <a:solidFill>
                  <a:srgbClr val="3B7945"/>
                </a:solidFill>
                <a:latin typeface="Broadway" panose="04040905080B02020502" pitchFamily="82" charset="0"/>
                <a:cs typeface="Calibri" panose="020F0502020204030204" pitchFamily="34" charset="0"/>
              </a:rPr>
              <a:t>PARA UNIDADE PRIMÁRIA E SECUNDÁRIA EM UMA ÁREA DE FRONTEIRA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66291" y="1367754"/>
            <a:ext cx="801065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b="1" dirty="0" smtClean="0">
                <a:latin typeface="Broadway" panose="04040905080B02020502" pitchFamily="82" charset="0"/>
              </a:rPr>
              <a:t>“</a:t>
            </a:r>
            <a:r>
              <a:rPr lang="pt-BR" sz="2200" b="1" dirty="0">
                <a:latin typeface="Broadway" panose="04040905080B02020502" pitchFamily="82" charset="0"/>
              </a:rPr>
              <a:t>CUSTOMIZANDO O AMBIENTE DE T </a:t>
            </a:r>
            <a:r>
              <a:rPr lang="pt-BR" sz="2200" b="1" dirty="0" smtClean="0">
                <a:latin typeface="Broadway" panose="04040905080B02020502" pitchFamily="82" charset="0"/>
              </a:rPr>
              <a:t>RABALHO E A ASSISTÊNCIA” </a:t>
            </a:r>
          </a:p>
          <a:p>
            <a:endParaRPr lang="pt-BR" sz="2200" b="1" dirty="0" smtClean="0">
              <a:latin typeface="Broadway" panose="04040905080B02020502" pitchFamily="8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b="1" u="sng" dirty="0" smtClean="0">
                <a:latin typeface="Broadway" panose="04040905080B02020502" pitchFamily="82" charset="0"/>
              </a:rPr>
              <a:t>A DEFINIÇÃO </a:t>
            </a:r>
            <a:r>
              <a:rPr lang="pt-BR" sz="2200" b="1" dirty="0" smtClean="0">
                <a:latin typeface="Broadway" panose="04040905080B02020502" pitchFamily="82" charset="0"/>
              </a:rPr>
              <a:t>DOS EQUIPAMENTOS MÍNIMOS DEVE </a:t>
            </a:r>
            <a:r>
              <a:rPr lang="pt-BR" sz="2200" b="1" u="sng" dirty="0" smtClean="0">
                <a:latin typeface="Broadway" panose="04040905080B02020502" pitchFamily="82" charset="0"/>
              </a:rPr>
              <a:t>CONSIDERAR</a:t>
            </a:r>
            <a:r>
              <a:rPr lang="pt-BR" sz="2200" b="1" dirty="0" smtClean="0">
                <a:latin typeface="Broadway" panose="04040905080B02020502" pitchFamily="82" charset="0"/>
              </a:rPr>
              <a:t>:</a:t>
            </a:r>
          </a:p>
          <a:p>
            <a:endParaRPr lang="pt-BR" sz="2200" b="1" dirty="0" smtClean="0">
              <a:latin typeface="Broadway" panose="04040905080B02020502" pitchFamily="82" charset="0"/>
            </a:endParaRPr>
          </a:p>
          <a:p>
            <a:r>
              <a:rPr lang="pt-BR" sz="2200" b="1" dirty="0" smtClean="0"/>
              <a:t>1. </a:t>
            </a:r>
            <a:r>
              <a:rPr lang="pt-BR" sz="2200" b="1" dirty="0"/>
              <a:t> </a:t>
            </a:r>
            <a:r>
              <a:rPr lang="pt-BR" sz="2200" b="1" dirty="0" smtClean="0"/>
              <a:t>AS SIMILARIDADES/SINGULARIDADES DA REGIÃO</a:t>
            </a:r>
          </a:p>
          <a:p>
            <a:r>
              <a:rPr lang="pt-BR" sz="2200" b="1" dirty="0" smtClean="0"/>
              <a:t>II. O NÍVEL DE </a:t>
            </a:r>
            <a:r>
              <a:rPr lang="pt-BR" sz="2200" b="1" dirty="0" smtClean="0"/>
              <a:t>ATENÇÃO (APS/SECUNDÁRIO)</a:t>
            </a:r>
            <a:endParaRPr lang="pt-BR" sz="2200" b="1" dirty="0" smtClean="0"/>
          </a:p>
          <a:p>
            <a:r>
              <a:rPr lang="pt-BR" sz="2200" b="1" dirty="0" smtClean="0"/>
              <a:t>III. OS BENS E SERVIÇOS ESSENCIAIS PRESENTES NO </a:t>
            </a:r>
            <a:r>
              <a:rPr lang="pt-BR" sz="2200" b="1" dirty="0" smtClean="0"/>
              <a:t>TERRITÓRIO</a:t>
            </a:r>
            <a:endParaRPr lang="pt-BR" sz="2200" b="1" dirty="0" smtClean="0"/>
          </a:p>
          <a:p>
            <a:r>
              <a:rPr lang="pt-BR" sz="2200" b="1" dirty="0" smtClean="0"/>
              <a:t>IV.  A ACESSIBILIDADE AO TERRITÓRIO/LOGÍSTICA (</a:t>
            </a:r>
            <a:r>
              <a:rPr lang="pt-BR" sz="2200" b="1" dirty="0" smtClean="0"/>
              <a:t>MODALIDADE/DISPONIBILIDADES </a:t>
            </a:r>
            <a:r>
              <a:rPr lang="pt-BR" sz="2200" b="1" dirty="0" smtClean="0"/>
              <a:t>DE  MEIOS DE TRANPORTE)</a:t>
            </a:r>
          </a:p>
          <a:p>
            <a:r>
              <a:rPr lang="pt-BR" sz="2200" b="1" dirty="0" smtClean="0"/>
              <a:t>V.  </a:t>
            </a:r>
            <a:r>
              <a:rPr lang="pt-BR" sz="2200" b="1" dirty="0" smtClean="0"/>
              <a:t>O APOIO </a:t>
            </a:r>
            <a:r>
              <a:rPr lang="pt-BR" sz="2200" b="1" dirty="0" smtClean="0"/>
              <a:t>PARA A TRANSFERÊNCIA DE PACIENTES PARA OUTRA COMPLEXIDADE TECNOLÓGICA</a:t>
            </a:r>
          </a:p>
        </p:txBody>
      </p:sp>
    </p:spTree>
    <p:extLst>
      <p:ext uri="{BB962C8B-B14F-4D97-AF65-F5344CB8AC3E}">
        <p14:creationId xmlns:p14="http://schemas.microsoft.com/office/powerpoint/2010/main" val="1773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m para NUVENS DE TEMPESTA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88640"/>
            <a:ext cx="4529138" cy="314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esultado de imagem para AVIÃO CARAVAN DA M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3331869"/>
            <a:ext cx="4547395" cy="326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sultado de imagem para AMBULANCIA UT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641" y="188640"/>
            <a:ext cx="4399853" cy="321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Resultado de imagem para SALA DE ESTABILIZAÃÃO COM VENTILADOR MECÃNIC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898" y="3401640"/>
            <a:ext cx="4381597" cy="319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42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25" y="3789137"/>
            <a:ext cx="4649116" cy="306886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609" y="3503054"/>
            <a:ext cx="3079690" cy="335494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0795" y="188119"/>
            <a:ext cx="3168046" cy="3354946"/>
          </a:xfrm>
          <a:prstGeom prst="rect">
            <a:avLst/>
          </a:prstGeom>
        </p:spPr>
      </p:pic>
      <p:pic>
        <p:nvPicPr>
          <p:cNvPr id="5" name="Picture 2" descr="Resultado de imagem para AMAZONAS CANOA EQUIPE DE SAÃD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09" y="214121"/>
            <a:ext cx="4577916" cy="308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4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áquina de raio X digital móvel, equipamento hospitalar, médico para  veterinário ou humano, MY-D019A, 4KW 100ma - AliExp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701" y="680773"/>
            <a:ext cx="3374265" cy="303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637243" y="157553"/>
            <a:ext cx="3201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dirty="0" smtClean="0">
                <a:latin typeface="Broadway" panose="04040905080B02020502" pitchFamily="82" charset="0"/>
              </a:rPr>
              <a:t>EQUIPAMENTOS</a:t>
            </a:r>
            <a:endParaRPr lang="pt-BR" sz="2800" dirty="0">
              <a:latin typeface="Broadway" panose="04040905080B02020502" pitchFamily="82" charset="0"/>
            </a:endParaRPr>
          </a:p>
        </p:txBody>
      </p:sp>
      <p:pic>
        <p:nvPicPr>
          <p:cNvPr id="2052" name="Picture 4" descr="Ultrassom portatil sonosite - Tecm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867" y="3795938"/>
            <a:ext cx="4092099" cy="2929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etector Fetal Portátil Digital DF 7001 DG | Medpe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13" y="419163"/>
            <a:ext cx="2640169" cy="2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ardiotocógrafo Diamo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61481"/>
            <a:ext cx="3323473" cy="366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50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19C14B73-426B-4689-9773-C102578A4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38" y="1017432"/>
            <a:ext cx="3581777" cy="4976324"/>
          </a:xfrm>
          <a:prstGeom prst="rect">
            <a:avLst/>
          </a:prstGeom>
        </p:spPr>
      </p:pic>
      <p:pic>
        <p:nvPicPr>
          <p:cNvPr id="1026" name="Picture 2" descr="Starlink chega a 58% do mercado nacional de internet via satélite. Telebras  fica com apenas 3,1% – ConvergenciaDigit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113" y="1017432"/>
            <a:ext cx="4668169" cy="271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mpresa pagará apenas pela quantidade de energia elétrica utilizada durande  pandem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113" y="4025101"/>
            <a:ext cx="4668169" cy="271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115739" y="203986"/>
            <a:ext cx="3016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dirty="0" smtClean="0">
                <a:latin typeface="Broadway" panose="04040905080B02020502" pitchFamily="82" charset="0"/>
              </a:rPr>
              <a:t>NECESSIDADES</a:t>
            </a:r>
            <a:endParaRPr lang="pt-BR" sz="2800" dirty="0">
              <a:latin typeface="Broadway" panose="04040905080B02020502" pitchFamily="82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98595" y="221947"/>
            <a:ext cx="3201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dirty="0" smtClean="0">
                <a:latin typeface="Broadway" panose="04040905080B02020502" pitchFamily="82" charset="0"/>
              </a:rPr>
              <a:t>EQUIPAMENTOS</a:t>
            </a:r>
            <a:endParaRPr lang="pt-BR" sz="2800" dirty="0"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84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44" y="1068947"/>
            <a:ext cx="8538693" cy="491156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663600" y="283335"/>
            <a:ext cx="5824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dirty="0" smtClean="0">
                <a:latin typeface="Broadway" panose="04040905080B02020502" pitchFamily="82" charset="0"/>
              </a:rPr>
              <a:t>ESTRATÉGIAS DE SUPERAÇÃO</a:t>
            </a:r>
            <a:endParaRPr lang="pt-BR" sz="2800" dirty="0"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34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136" y="106002"/>
            <a:ext cx="6632620" cy="322962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534" y="3335628"/>
            <a:ext cx="6397408" cy="342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5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Nenhuma descrição de foto disponível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36" y="360606"/>
            <a:ext cx="8134128" cy="616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ode ser uma imagem de 1 pessoa e bar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904" y="360606"/>
            <a:ext cx="3104760" cy="312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369712" y="4286276"/>
            <a:ext cx="43460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 smtClean="0">
                <a:solidFill>
                  <a:schemeClr val="bg1"/>
                </a:solidFill>
                <a:latin typeface="Broadway" panose="04040905080B02020502" pitchFamily="82" charset="0"/>
              </a:rPr>
              <a:t>OBRIGADA!</a:t>
            </a:r>
            <a:endParaRPr lang="pt-BR" sz="54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903220" y="3644721"/>
            <a:ext cx="2810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 smtClean="0">
                <a:solidFill>
                  <a:schemeClr val="bg1"/>
                </a:solidFill>
              </a:rPr>
              <a:t>helianafeijo@ufam.edu.br</a:t>
            </a:r>
            <a:endParaRPr lang="pt-BR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70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999" y="0"/>
            <a:ext cx="8246303" cy="1957589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965915" y="2506864"/>
            <a:ext cx="755154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3B7945"/>
                </a:solidFill>
                <a:latin typeface="Broadway" panose="04040905080B02020502" pitchFamily="82" charset="0"/>
                <a:cs typeface="Calibri" panose="020F0502020204030204" pitchFamily="34" charset="0"/>
              </a:rPr>
              <a:t>PERFIL DE HABILIDADES E COMPETÊNCIAS DO MÉDICO DE FRONTEIRA E QUAIS EQUIPAMENTOS MÍNIMOS PARA UNIDADE PRIMÁRIA E SECUNDÁRIA EM UMA ÁREA DE FRONTEIRA</a:t>
            </a:r>
            <a:endParaRPr lang="pt-BR" sz="3200" b="1" dirty="0">
              <a:solidFill>
                <a:srgbClr val="3B7945"/>
              </a:solidFill>
              <a:latin typeface="Broadway" panose="04040905080B02020502" pitchFamily="8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59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duro ameaça Guiana e abre conflito na fronteira com o Brasil - Mídia NIN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06" y="942271"/>
            <a:ext cx="7839489" cy="51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084283" y="141668"/>
            <a:ext cx="2586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dirty="0" smtClean="0">
                <a:latin typeface="Broadway" panose="04040905080B02020502" pitchFamily="82" charset="0"/>
              </a:rPr>
              <a:t>RORAIMA</a:t>
            </a:r>
            <a:endParaRPr lang="pt-BR" sz="3600" dirty="0"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76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spaço da Tríplice Fronteira entre Brasil, Colômbia e Peru. Fonte:... |  Download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43696"/>
            <a:ext cx="4275786" cy="354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15208" y="1048434"/>
            <a:ext cx="36041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400" dirty="0" smtClean="0">
                <a:latin typeface="Broadway" panose="04040905080B02020502" pitchFamily="82" charset="0"/>
              </a:rPr>
              <a:t>AMAZONAS</a:t>
            </a:r>
            <a:endParaRPr lang="pt-BR" sz="4400" dirty="0">
              <a:latin typeface="Broadway" panose="04040905080B02020502" pitchFamily="82" charset="0"/>
            </a:endParaRPr>
          </a:p>
        </p:txBody>
      </p:sp>
      <p:pic>
        <p:nvPicPr>
          <p:cNvPr id="4098" name="Picture 2" descr="Para onde vai a &quot;Cabeça do Cachorro&quot;? | Instituto Socioambient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08" y="3078051"/>
            <a:ext cx="3956792" cy="369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03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tnografia das fronteiras políticas e sociais na Amazônia Ocidental: Brasil,  Peru e Bolív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69" y="1178927"/>
            <a:ext cx="7765959" cy="549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387837" y="231821"/>
            <a:ext cx="1953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800" dirty="0" smtClean="0">
                <a:latin typeface="Broadway" panose="04040905080B02020502" pitchFamily="82" charset="0"/>
              </a:rPr>
              <a:t>ACRE</a:t>
            </a:r>
            <a:endParaRPr lang="pt-BR" sz="4800" dirty="0"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50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ondônia - Cola da W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65" y="1020606"/>
            <a:ext cx="7650050" cy="567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533396" y="141668"/>
            <a:ext cx="36878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800" dirty="0" smtClean="0">
                <a:latin typeface="Broadway" panose="04040905080B02020502" pitchFamily="82" charset="0"/>
              </a:rPr>
              <a:t>RONDÔNIA</a:t>
            </a:r>
            <a:endParaRPr lang="pt-BR" sz="4800" dirty="0"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28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56823" y="1152283"/>
            <a:ext cx="21819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atin typeface="Broadway" panose="04040905080B02020502" pitchFamily="82" charset="0"/>
              </a:rPr>
              <a:t>MATO GROSSO E MATO GROSSO DO SUL</a:t>
            </a:r>
            <a:endParaRPr lang="pt-BR" sz="3600" dirty="0">
              <a:latin typeface="Broadway" panose="04040905080B02020502" pitchFamily="82" charset="0"/>
            </a:endParaRPr>
          </a:p>
        </p:txBody>
      </p:sp>
      <p:pic>
        <p:nvPicPr>
          <p:cNvPr id="2050" name="Picture 2" descr="Estados da Região Centro-Oeste! Fo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999" y="393623"/>
            <a:ext cx="6125916" cy="629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ta para baixo 3"/>
          <p:cNvSpPr/>
          <p:nvPr/>
        </p:nvSpPr>
        <p:spPr>
          <a:xfrm>
            <a:off x="2923503" y="3503054"/>
            <a:ext cx="281369" cy="3988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para a direita 4"/>
          <p:cNvSpPr/>
          <p:nvPr/>
        </p:nvSpPr>
        <p:spPr>
          <a:xfrm>
            <a:off x="2838807" y="5769736"/>
            <a:ext cx="450759" cy="2833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151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gião Sul do Bras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624" y="347081"/>
            <a:ext cx="5400675" cy="634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76518" y="1867437"/>
            <a:ext cx="31553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latin typeface="Broadway" panose="04040905080B02020502" pitchFamily="82" charset="0"/>
              </a:rPr>
              <a:t>PARANÁ</a:t>
            </a:r>
          </a:p>
          <a:p>
            <a:pPr algn="ctr"/>
            <a:r>
              <a:rPr lang="pt-BR" sz="3200" dirty="0" smtClean="0">
                <a:latin typeface="Broadway" panose="04040905080B02020502" pitchFamily="82" charset="0"/>
              </a:rPr>
              <a:t>SANTA CATARINA E RIO GRANDE DO SUL</a:t>
            </a:r>
            <a:endParaRPr lang="pt-BR" sz="3200" dirty="0"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4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59854" y="193183"/>
            <a:ext cx="8293994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 smtClean="0">
                <a:latin typeface="Broadway" panose="04040905080B020205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PARA INÍCIO DE CONVERSA...</a:t>
            </a:r>
            <a:endParaRPr lang="pt-BR" sz="2400" b="1" dirty="0">
              <a:latin typeface="Broadway" panose="04040905080B020205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sz="2200" b="1" dirty="0" smtClean="0">
                <a:effectLst/>
                <a:latin typeface="Broadway" panose="04040905080B020205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CONCEITO DE FRONTEIRA: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DINÂMICO ;</a:t>
            </a:r>
            <a:endParaRPr lang="pt-BR" sz="2200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DESIGNA UMA </a:t>
            </a:r>
            <a:r>
              <a:rPr lang="pt-BR" sz="2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FRENTE DE EXPANSÃO </a:t>
            </a:r>
            <a:r>
              <a:rPr lang="pt-BR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 UMA </a:t>
            </a:r>
            <a:r>
              <a:rPr lang="pt-BR" sz="2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ZONA DE INTER-RELAÇÕES</a:t>
            </a:r>
            <a:r>
              <a:rPr lang="pt-BR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ENTRE OS DIFERENTES MEIOS, QUE PODEM OU NÃO SER TERRITÓRIOS DIFERENTES;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SÃO MAIS </a:t>
            </a:r>
            <a:r>
              <a:rPr lang="pt-BR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FLUIDAS</a:t>
            </a:r>
            <a:r>
              <a:rPr lang="pt-B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E HÁ MAIS </a:t>
            </a:r>
            <a:r>
              <a:rPr lang="pt-BR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COMUNICAÇÃO E INTERAÇÃO;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REFERE-SE ÀS </a:t>
            </a:r>
            <a:r>
              <a:rPr lang="pt-BR" sz="22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ÁREAS DE INTERAÇÃO </a:t>
            </a:r>
            <a:r>
              <a:rPr lang="pt-B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POPULACIONAL, ECONÔMICA E CULTURAL ENTRE OS POVOS.</a:t>
            </a:r>
          </a:p>
          <a:p>
            <a:r>
              <a:rPr lang="pt-BR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2.   </a:t>
            </a:r>
            <a:r>
              <a:rPr lang="pt-BR" sz="2200" b="1" dirty="0" smtClean="0">
                <a:latin typeface="Broadway" panose="04040905080B02020502" pitchFamily="82" charset="0"/>
                <a:cs typeface="Calibri" panose="020F0502020204030204" pitchFamily="34" charset="0"/>
              </a:rPr>
              <a:t>TIPOS DE FRONTEIRA: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FRONTEIRA FÍSICA OU GEOGRÁFICA</a:t>
            </a:r>
            <a:r>
              <a:rPr lang="pt-BR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pt-BR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TIPO MAIS COMUM. </a:t>
            </a:r>
            <a:endParaRPr lang="pt-B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É UMA BARREIRA NATURAL ENTRE DUAS ÁREAS. RIOS, CADEIAS DE MONTANHAS, OCEANOS E DESERTOS PODEM SERVIR COMO FRONTEIRAS FÍSICAS.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FRONTEIRAS POLÍTICAS</a:t>
            </a:r>
            <a:r>
              <a:rPr lang="pt-BR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AS FRONTEIRAS POLÍTICAS SÃO AS LINHAS DIVISÓRIAS ENTRE PAÍSES. ESSAS LINHAS SÃO CRIADAS PARA </a:t>
            </a:r>
            <a:r>
              <a:rPr lang="pt-BR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SEPARAR ÁREAS GOVERNADAS POR DIFERENTES GRUPOS</a:t>
            </a:r>
            <a:r>
              <a:rPr lang="pt-B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444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TM10001106[[fn=Selo]]</Template>
  <TotalTime>858</TotalTime>
  <Words>421</Words>
  <Application>Microsoft Office PowerPoint</Application>
  <PresentationFormat>Apresentação na tela (4:3)</PresentationFormat>
  <Paragraphs>58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5" baseType="lpstr">
      <vt:lpstr>Arial</vt:lpstr>
      <vt:lpstr>Broadway</vt:lpstr>
      <vt:lpstr>Calibri</vt:lpstr>
      <vt:lpstr>Gill Sans MT</vt:lpstr>
      <vt:lpstr>Impact</vt:lpstr>
      <vt:lpstr>Badge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Conta da Microsoft</dc:creator>
  <cp:lastModifiedBy>Conta da Microsoft</cp:lastModifiedBy>
  <cp:revision>29</cp:revision>
  <dcterms:created xsi:type="dcterms:W3CDTF">2025-06-07T21:41:14Z</dcterms:created>
  <dcterms:modified xsi:type="dcterms:W3CDTF">2025-06-14T21:26:23Z</dcterms:modified>
</cp:coreProperties>
</file>